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352647" y="0"/>
            <a:ext cx="5486400" cy="5029200"/>
          </a:xfrm>
          <a:custGeom>
            <a:avLst/>
            <a:gdLst/>
            <a:ahLst/>
            <a:cxnLst/>
            <a:rect l="l" t="t" r="r" b="b"/>
            <a:pathLst>
              <a:path w="5486400" h="5029200">
                <a:moveTo>
                  <a:pt x="2377440" y="0"/>
                </a:moveTo>
                <a:lnTo>
                  <a:pt x="3108960" y="0"/>
                </a:lnTo>
                <a:lnTo>
                  <a:pt x="5486400" y="5029200"/>
                </a:lnTo>
                <a:lnTo>
                  <a:pt x="0" y="5029200"/>
                </a:lnTo>
                <a:lnTo>
                  <a:pt x="237744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438247" y="0"/>
            <a:ext cx="7315200" cy="5943600"/>
          </a:xfrm>
          <a:custGeom>
            <a:avLst/>
            <a:gdLst/>
            <a:ahLst/>
            <a:cxnLst/>
            <a:rect l="l" t="t" r="r" b="b"/>
            <a:pathLst>
              <a:path w="7315200" h="5943600">
                <a:moveTo>
                  <a:pt x="3108960" y="0"/>
                </a:moveTo>
                <a:lnTo>
                  <a:pt x="4206240" y="0"/>
                </a:lnTo>
                <a:lnTo>
                  <a:pt x="7315200" y="5943600"/>
                </a:lnTo>
                <a:lnTo>
                  <a:pt x="0" y="5943600"/>
                </a:lnTo>
                <a:lnTo>
                  <a:pt x="310896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1645920"/>
            <a:ext cx="75895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立大志·健康幸福力上篇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7589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三大误区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749039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286000" y="4023360"/>
            <a:ext cx="75895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上篇 · 先破三大误区——从两幅画面说起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493776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1206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立大志 · 给高收入高净值家庭的教育洞察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809847" y="1828800"/>
            <a:ext cx="4572000" cy="5029200"/>
          </a:xfrm>
          <a:custGeom>
            <a:avLst/>
            <a:gdLst/>
            <a:ahLst/>
            <a:cxnLst/>
            <a:rect l="l" t="t" r="r" b="b"/>
            <a:pathLst>
              <a:path w="4572000" h="5029200">
                <a:moveTo>
                  <a:pt x="0" y="5029200"/>
                </a:moveTo>
                <a:lnTo>
                  <a:pt x="4572000" y="5029200"/>
                </a:lnTo>
                <a:lnTo>
                  <a:pt x="2971800" y="0"/>
                </a:lnTo>
                <a:lnTo>
                  <a:pt x="1600200" y="0"/>
                </a:lnTo>
                <a:lnTo>
                  <a:pt x="0" y="50292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895447" y="2743200"/>
            <a:ext cx="6400800" cy="4114800"/>
          </a:xfrm>
          <a:custGeom>
            <a:avLst/>
            <a:gdLst/>
            <a:ahLst/>
            <a:cxnLst/>
            <a:rect l="l" t="t" r="r" b="b"/>
            <a:pathLst>
              <a:path w="6400800" h="4114800">
                <a:moveTo>
                  <a:pt x="0" y="4114800"/>
                </a:moveTo>
                <a:lnTo>
                  <a:pt x="6400800" y="4114800"/>
                </a:lnTo>
                <a:lnTo>
                  <a:pt x="4343400" y="0"/>
                </a:lnTo>
                <a:lnTo>
                  <a:pt x="2057400" y="0"/>
                </a:lnTo>
                <a:lnTo>
                  <a:pt x="0" y="41148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72865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中篇预告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011680"/>
            <a:ext cx="91440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Noto Serif CJK SC"/>
              </a:defRPr>
              <a:lnSpc>
                <a:spcPct val="140000"/>
              </a:lnSpc>
            </a:pPr>
            <a:r>
              <a:t>健康幸福的本质到底是什么？</a:t>
            </a:r>
            <a:br/>
            <a:r>
              <a:t>它和志向的关系又是什么？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56616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144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比"怎么让孩子开心"重要一百倍的问题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493776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21208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敬请期待 · 立大志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画面一：健康的孩子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5943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"电话那头声音轻盈有弹性，生命状态是健康的"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554480"/>
            <a:ext cx="2423160" cy="182880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14400" y="1783080"/>
            <a:ext cx="274320" cy="274320"/>
          </a:xfrm>
          <a:prstGeom prst="ellipse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800" b="1">
                <a:solidFill>
                  <a:srgbClr val="FFFFFF"/>
                </a:solidFill>
                <a:latin typeface="Noto Sans CJK SC"/>
              </a:defRPr>
            </a:pPr>
          </a:p>
        </p:txBody>
      </p:sp>
      <p:sp>
        <p:nvSpPr>
          <p:cNvPr id="6" name="TextBox 5"/>
          <p:cNvSpPr txBox="1"/>
          <p:nvPr/>
        </p:nvSpPr>
        <p:spPr>
          <a:xfrm>
            <a:off x="1234440" y="1737360"/>
            <a:ext cx="178308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000" b="1">
                <a:solidFill>
                  <a:srgbClr val="13795B"/>
                </a:solidFill>
                <a:latin typeface="Noto Sans CJK SC"/>
              </a:defRPr>
              <a:lnSpc>
                <a:spcPct val="160000"/>
              </a:lnSpc>
            </a:pPr>
            <a:r>
              <a:t>声音轻盈有弹性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48840"/>
            <a:ext cx="2057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1E293B"/>
                </a:solidFill>
                <a:latin typeface="Noto Sans CJK SC"/>
              </a:defRPr>
              <a:lnSpc>
                <a:spcPct val="130000"/>
              </a:lnSpc>
            </a:pPr>
            <a:r>
              <a:t>你在电话里能听到——那种轻盈不是装出来的，是生命状态本身</a:t>
            </a:r>
          </a:p>
        </p:txBody>
      </p:sp>
      <p:sp>
        <p:nvSpPr>
          <p:cNvPr id="8" name="Rectangle 7"/>
          <p:cNvSpPr/>
          <p:nvPr/>
        </p:nvSpPr>
        <p:spPr>
          <a:xfrm>
            <a:off x="3500018" y="1554480"/>
            <a:ext cx="2423160" cy="182880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3682898" y="1783080"/>
            <a:ext cx="274320" cy="274320"/>
          </a:xfrm>
          <a:prstGeom prst="ellipse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800" b="1">
                <a:solidFill>
                  <a:srgbClr val="FFFFFF"/>
                </a:solidFill>
                <a:latin typeface="Noto Sans CJK SC"/>
              </a:defRPr>
            </a:pPr>
          </a:p>
        </p:txBody>
      </p:sp>
      <p:sp>
        <p:nvSpPr>
          <p:cNvPr id="10" name="TextBox 9"/>
          <p:cNvSpPr txBox="1"/>
          <p:nvPr/>
        </p:nvSpPr>
        <p:spPr>
          <a:xfrm>
            <a:off x="4002938" y="1737360"/>
            <a:ext cx="178308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000" b="1">
                <a:solidFill>
                  <a:srgbClr val="13795B"/>
                </a:solidFill>
                <a:latin typeface="Noto Sans CJK SC"/>
              </a:defRPr>
              <a:lnSpc>
                <a:spcPct val="160000"/>
              </a:lnSpc>
            </a:pPr>
            <a:r>
              <a:t>做有意义的工作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82898" y="2148840"/>
            <a:ext cx="2057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1E293B"/>
                </a:solidFill>
                <a:latin typeface="Noto Sans CJK SC"/>
              </a:defRPr>
              <a:lnSpc>
                <a:spcPct val="130000"/>
              </a:lnSpc>
            </a:pPr>
            <a:r>
              <a:t>不一定最赚钱，但自己觉得有意义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68516" y="1554480"/>
            <a:ext cx="2423160" cy="182880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6451396" y="1783080"/>
            <a:ext cx="274320" cy="274320"/>
          </a:xfrm>
          <a:prstGeom prst="ellipse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800" b="1">
                <a:solidFill>
                  <a:srgbClr val="FFFFFF"/>
                </a:solidFill>
                <a:latin typeface="Noto Sans CJK SC"/>
              </a:defRPr>
            </a:pPr>
          </a:p>
        </p:txBody>
      </p:sp>
      <p:sp>
        <p:nvSpPr>
          <p:cNvPr id="14" name="TextBox 13"/>
          <p:cNvSpPr txBox="1"/>
          <p:nvPr/>
        </p:nvSpPr>
        <p:spPr>
          <a:xfrm>
            <a:off x="6771436" y="1737360"/>
            <a:ext cx="178308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000" b="1">
                <a:solidFill>
                  <a:srgbClr val="13795B"/>
                </a:solidFill>
                <a:latin typeface="Noto Sans CJK SC"/>
              </a:defRPr>
              <a:lnSpc>
                <a:spcPct val="160000"/>
              </a:lnSpc>
            </a:pPr>
            <a:r>
              <a:t>有聊得来的朋友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1396" y="2148840"/>
            <a:ext cx="2057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1E293B"/>
                </a:solidFill>
                <a:latin typeface="Noto Sans CJK SC"/>
              </a:defRPr>
              <a:lnSpc>
                <a:spcPct val="130000"/>
              </a:lnSpc>
            </a:pPr>
            <a:r>
              <a:t>身边有真正能聊到一起的人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037014" y="1554480"/>
            <a:ext cx="2423160" cy="182880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9219894" y="1783080"/>
            <a:ext cx="274320" cy="274320"/>
          </a:xfrm>
          <a:prstGeom prst="ellipse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800" b="1">
                <a:solidFill>
                  <a:srgbClr val="FFFFFF"/>
                </a:solidFill>
                <a:latin typeface="Noto Sans CJK SC"/>
              </a:defRPr>
            </a:pPr>
          </a:p>
        </p:txBody>
      </p:sp>
      <p:sp>
        <p:nvSpPr>
          <p:cNvPr id="18" name="TextBox 17"/>
          <p:cNvSpPr txBox="1"/>
          <p:nvPr/>
        </p:nvSpPr>
        <p:spPr>
          <a:xfrm>
            <a:off x="9539934" y="1737360"/>
            <a:ext cx="178308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000" b="1">
                <a:solidFill>
                  <a:srgbClr val="13795B"/>
                </a:solidFill>
                <a:latin typeface="Noto Sans CJK SC"/>
              </a:defRPr>
              <a:lnSpc>
                <a:spcPct val="160000"/>
              </a:lnSpc>
            </a:pPr>
            <a:r>
              <a:t>有对未来的期待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19894" y="2148840"/>
            <a:ext cx="2057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1E293B"/>
                </a:solidFill>
                <a:latin typeface="Noto Sans CJK SC"/>
              </a:defRPr>
              <a:lnSpc>
                <a:spcPct val="130000"/>
              </a:lnSpc>
            </a:pPr>
            <a:r>
              <a:t>有喜欢做的事，有对未来日子热腾腾的盼头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3749039"/>
            <a:ext cx="10728655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  <a:solidFill>
            <a:srgbClr val="94a3b8">
              <a:alpha val="7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画面二：没劲的孩子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943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"什么都有，但就是没劲——不知道自己要什么"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1554480"/>
            <a:ext cx="2423160" cy="146304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914400" y="1691640"/>
            <a:ext cx="20574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t>什么都还行但没劲</a:t>
            </a:r>
          </a:p>
        </p:txBody>
      </p:sp>
      <p:sp>
        <p:nvSpPr>
          <p:cNvPr id="8" name="Rectangle 7"/>
          <p:cNvSpPr/>
          <p:nvPr/>
        </p:nvSpPr>
        <p:spPr>
          <a:xfrm>
            <a:off x="3500018" y="1554480"/>
            <a:ext cx="2423160" cy="146304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82898" y="1691640"/>
            <a:ext cx="20574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t>不知道忙什么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8516" y="1554480"/>
            <a:ext cx="2423160" cy="146304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51396" y="1691640"/>
            <a:ext cx="20574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t>不知道想要什么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037014" y="1554480"/>
            <a:ext cx="2423160" cy="146304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9219894" y="1691640"/>
            <a:ext cx="20574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t>"还行"里没有一丝热气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3291840"/>
            <a:ext cx="10728655" cy="25603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差别：健康幸福力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5943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1D4ED8"/>
                </a:solidFill>
                <a:latin typeface="Noto Serif CJK SC"/>
              </a:defRPr>
              <a:lnSpc>
                <a:spcPct val="160000"/>
              </a:lnSpc>
            </a:pPr>
            <a:r>
              <a:t>"差别不在收入地位，在有没有健康幸福力"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1463040"/>
            <a:ext cx="25603" cy="146304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28800" y="1463040"/>
            <a:ext cx="347472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画面一·健康的孩子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192024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13795B"/>
                </a:solidFill>
                <a:latin typeface="Noto Sans CJK SC"/>
              </a:defRPr>
              <a:lnSpc>
                <a:spcPct val="160000"/>
              </a:lnSpc>
            </a:pPr>
            <a:r>
              <a:t>声音轻盈有弹性 · 有期待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463040"/>
            <a:ext cx="347472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画面二·没劲的孩子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92024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什么都还行但没劲 · 无热气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926080"/>
            <a:ext cx="10728655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1D4ED8"/>
                </a:solidFill>
                <a:latin typeface="Noto Sans CJK SC"/>
              </a:defRPr>
              <a:lnSpc>
                <a:spcPct val="200000"/>
              </a:lnSpc>
            </a:pPr>
            <a:r>
              <a:t>▸ 两种画面的根本差别</a:t>
            </a:r>
          </a:p>
          <a:p>
            <a:pPr algn="ctr">
              <a:defRPr sz="2400">
                <a:solidFill>
                  <a:srgbClr val="1D4ED8"/>
                </a:solidFill>
                <a:latin typeface="Noto Sans CJK SC"/>
              </a:defRPr>
              <a:lnSpc>
                <a:spcPct val="200000"/>
              </a:lnSpc>
            </a:pPr>
            <a:r>
              <a:t>▸ 不在收入，不在地位</a:t>
            </a:r>
          </a:p>
          <a:p>
            <a:pPr algn="ctr">
              <a:defRPr sz="2400">
                <a:solidFill>
                  <a:srgbClr val="1D4ED8"/>
                </a:solidFill>
                <a:latin typeface="Noto Sans CJK SC"/>
              </a:defRPr>
              <a:lnSpc>
                <a:spcPct val="200000"/>
              </a:lnSpc>
            </a:pPr>
            <a:r>
              <a:t>▸ 在于是否拥有健康幸福力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两种成年人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"一种活自己，一种撑别人"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1554480"/>
            <a:ext cx="25603" cy="36576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撑别人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57400"/>
            <a:ext cx="47548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活得拧巴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该有的都有了，但就是不舒服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整个人是散着的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55448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活自己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057400"/>
            <a:ext cx="47548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活得舒展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工作不是消耗，生活不是应付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整个人是自洽的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38912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0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前者在活自己，后者在撑别人。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误区一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成功 = 幸福？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229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"成功是幸福的外部包装，不是幸福本身"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0" y="1554480"/>
            <a:ext cx="25603" cy="329184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554480"/>
            <a:ext cx="237744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成功驱动论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057400"/>
            <a:ext cx="4754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考上名校就幸福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比别人强就幸福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拥有成功条件 = 拥有幸福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55448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真相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57400"/>
            <a:ext cx="4754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名校毕业年薪百万 ≠ 幸福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失眠焦虑，不知为何活着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成功条件 = 外部包装，非幸福本身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20624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Noto Sans CJK SC"/>
              </a:defRPr>
              <a:lnSpc>
                <a:spcPct val="160000"/>
              </a:lnSpc>
            </a:pPr>
            <a:r>
              <a:t>※ 你们做管理做决策，一定见过这样的人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误区二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平淡 = 幸福？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229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"主动选择的平淡是幸福，被迫平庸不是"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201168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被迫平庸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4572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0">
                <a:solidFill>
                  <a:srgbClr val="B42318"/>
                </a:solidFill>
                <a:latin typeface="Noto Sans CJK SC"/>
              </a:defRPr>
              <a:lnSpc>
                <a:spcPct val="150000"/>
              </a:lnSpc>
            </a:pPr>
            <a:r>
              <a:t>没有能力考上被退回 · 做随时可被替代的工作</a:t>
            </a:r>
            <a:br/>
            <a:r>
              <a:t>想要什么无力争取——无力感的泥潭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371600" y="2743200"/>
            <a:ext cx="32004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0" y="1554480"/>
            <a:ext cx="201168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主动选择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4572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0">
                <a:solidFill>
                  <a:srgbClr val="13795B"/>
                </a:solidFill>
                <a:latin typeface="Noto Sans CJK SC"/>
              </a:defRPr>
              <a:lnSpc>
                <a:spcPct val="150000"/>
              </a:lnSpc>
            </a:pPr>
            <a:r>
              <a:t>有能力往上走，选择另一种活法</a:t>
            </a:r>
            <a:br/>
            <a:r>
              <a:t>去过高处，知道那不是想要的</a:t>
            </a:r>
          </a:p>
        </p:txBody>
      </p:sp>
      <p:sp>
        <p:nvSpPr>
          <p:cNvPr id="10" name="Down Arrow 9"/>
          <p:cNvSpPr/>
          <p:nvPr/>
        </p:nvSpPr>
        <p:spPr>
          <a:xfrm>
            <a:off x="8046720" y="2286000"/>
            <a:ext cx="182880" cy="548640"/>
          </a:xfrm>
          <a:prstGeom prst="down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31520" y="3383280"/>
            <a:ext cx="10728655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3657600"/>
            <a:ext cx="10728655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投资人比喻：说"我追求稳健"的人——两种可能：</a:t>
            </a:r>
            <a:br/>
            <a:r>
              <a:t>早已证明过能力的主动选择  vs  根本看不懂的无奈托词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误区三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满足 = 幸福？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229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"幸福感来自想要→努力→得到，不是即时满足"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0" y="1554480"/>
            <a:ext cx="25603" cy="36576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554480"/>
            <a:ext cx="201168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即时满足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057400"/>
            <a:ext cx="4754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孩子想要什么都满足</a:t>
            </a:r>
          </a:p>
          <a:p>
            <a:pPr algn="l">
              <a:defRPr sz="200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不要让他受委屈有压力</a:t>
            </a:r>
          </a:p>
          <a:p>
            <a:pPr algn="l">
              <a:defRPr sz="200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幸福阈值越来越低——</a:t>
            </a:r>
            <a:br/>
            <a:r>
              <a:t>今天要手机→明天要旅行→后天什么都不高兴</a:t>
            </a:r>
          </a:p>
        </p:txBody>
      </p:sp>
      <p:sp>
        <p:nvSpPr>
          <p:cNvPr id="8" name="Down Arrow 7"/>
          <p:cNvSpPr/>
          <p:nvPr/>
        </p:nvSpPr>
        <p:spPr>
          <a:xfrm>
            <a:off x="1645920" y="3749039"/>
            <a:ext cx="164592" cy="36576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Down Arrow 8"/>
          <p:cNvSpPr/>
          <p:nvPr/>
        </p:nvSpPr>
        <p:spPr>
          <a:xfrm>
            <a:off x="2834640" y="3749039"/>
            <a:ext cx="164592" cy="36576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Down Arrow 9"/>
          <p:cNvSpPr/>
          <p:nvPr/>
        </p:nvSpPr>
        <p:spPr>
          <a:xfrm>
            <a:off x="4023360" y="3749039"/>
            <a:ext cx="164592" cy="36576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0" y="1554480"/>
            <a:ext cx="27432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努力→得到闭环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2057400"/>
            <a:ext cx="4754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想要→付出努力→得到→成就感</a:t>
            </a:r>
          </a:p>
          <a:p>
            <a:pPr algn="l">
              <a:defRPr sz="20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幸福本质上是成就感的一种形式</a:t>
            </a:r>
          </a:p>
          <a:p>
            <a:pPr algn="l">
              <a:defRPr sz="20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没有挑战就没有成就感</a:t>
            </a:r>
            <a:br/>
            <a:r>
              <a:t>没有成就感就没有真实幸福</a:t>
            </a:r>
          </a:p>
        </p:txBody>
      </p:sp>
      <p:sp>
        <p:nvSpPr>
          <p:cNvPr id="13" name="Up Arrow 12"/>
          <p:cNvSpPr/>
          <p:nvPr/>
        </p:nvSpPr>
        <p:spPr>
          <a:xfrm>
            <a:off x="7863840" y="4023360"/>
            <a:ext cx="182880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Up Arrow 13"/>
          <p:cNvSpPr/>
          <p:nvPr/>
        </p:nvSpPr>
        <p:spPr>
          <a:xfrm>
            <a:off x="8503920" y="3840480"/>
            <a:ext cx="182880" cy="54864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Up Arrow 14"/>
          <p:cNvSpPr/>
          <p:nvPr/>
        </p:nvSpPr>
        <p:spPr>
          <a:xfrm>
            <a:off x="9144000" y="3657600"/>
            <a:ext cx="182880" cy="64008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三大误区同一错误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5943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1D4ED8"/>
                </a:solidFill>
                <a:latin typeface="Noto Serif CJK SC"/>
              </a:defRPr>
              <a:lnSpc>
                <a:spcPct val="160000"/>
              </a:lnSpc>
            </a:pPr>
            <a:r>
              <a:t>"把幸福当外部条件的结果，不是内在自洽状态"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3200400" cy="201168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05840" y="1508760"/>
            <a:ext cx="265176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Noto Sans CJK SC"/>
              </a:defRPr>
            </a:pPr>
            <a:r>
              <a:t>误区一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2011680"/>
            <a:ext cx="265176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成功 ≠ 幸福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8720" y="2423160"/>
            <a:ext cx="228600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2651760"/>
            <a:ext cx="26517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500" b="0">
                <a:solidFill>
                  <a:srgbClr val="94A3B8"/>
                </a:solidFill>
                <a:latin typeface="Noto Sans CJK SC"/>
              </a:defRPr>
              <a:lnSpc>
                <a:spcPct val="140000"/>
              </a:lnSpc>
            </a:pPr>
            <a:r>
              <a:t>考上名校≠幸福</a:t>
            </a:r>
            <a:br/>
            <a:r>
              <a:t>外部包装≠幸福本身</a:t>
            </a:r>
          </a:p>
        </p:txBody>
      </p:sp>
      <p:sp>
        <p:nvSpPr>
          <p:cNvPr id="9" name="Rectangle 8"/>
          <p:cNvSpPr/>
          <p:nvPr/>
        </p:nvSpPr>
        <p:spPr>
          <a:xfrm>
            <a:off x="4399178" y="1371600"/>
            <a:ext cx="3200400" cy="201168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673498" y="1508760"/>
            <a:ext cx="265176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Noto Sans CJK SC"/>
              </a:defRPr>
            </a:pPr>
            <a:r>
              <a:t>误区二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73498" y="2011680"/>
            <a:ext cx="265176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被动平庸 ≠ 幸福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56378" y="2423160"/>
            <a:ext cx="228600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673498" y="2651760"/>
            <a:ext cx="26517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500" b="0">
                <a:solidFill>
                  <a:srgbClr val="94A3B8"/>
                </a:solidFill>
                <a:latin typeface="Noto Sans CJK SC"/>
              </a:defRPr>
              <a:lnSpc>
                <a:spcPct val="140000"/>
              </a:lnSpc>
            </a:pPr>
            <a:r>
              <a:t>被迫平庸=无力泥潭</a:t>
            </a:r>
            <a:br/>
            <a:r>
              <a:t>主动选择才是幸福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66836" y="1371600"/>
            <a:ext cx="3200400" cy="201168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341156" y="1508760"/>
            <a:ext cx="265176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Noto Sans CJK SC"/>
              </a:defRPr>
            </a:pPr>
            <a:r>
              <a:t>误区三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41156" y="2011680"/>
            <a:ext cx="265176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满足 ≠ 幸福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524036" y="2423160"/>
            <a:ext cx="228600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41156" y="2651760"/>
            <a:ext cx="26517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500" b="0">
                <a:solidFill>
                  <a:srgbClr val="94A3B8"/>
                </a:solidFill>
                <a:latin typeface="Noto Sans CJK SC"/>
              </a:defRPr>
              <a:lnSpc>
                <a:spcPct val="140000"/>
              </a:lnSpc>
            </a:pPr>
            <a:r>
              <a:t>即时满足→阈值降低</a:t>
            </a:r>
            <a:br/>
            <a:r>
              <a:t>幸福感=成就感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3840480"/>
            <a:ext cx="10728655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2286000" y="4114800"/>
            <a:ext cx="73152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  <a:latin typeface="Noto Sans CJK SC"/>
              </a:defRPr>
            </a:pPr>
            <a:r>
              <a:t>幸福是内在自洽，不是外部结果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